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77"/>
  </p:handoutMasterIdLst>
  <p:sldIdLst>
    <p:sldId id="257" r:id="rId2"/>
    <p:sldId id="258" r:id="rId3"/>
    <p:sldId id="259" r:id="rId4"/>
    <p:sldId id="260" r:id="rId5"/>
    <p:sldId id="304" r:id="rId6"/>
    <p:sldId id="256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1" r:id="rId15"/>
    <p:sldId id="272" r:id="rId16"/>
    <p:sldId id="273" r:id="rId17"/>
    <p:sldId id="270" r:id="rId18"/>
    <p:sldId id="265" r:id="rId19"/>
    <p:sldId id="274" r:id="rId20"/>
    <p:sldId id="275" r:id="rId21"/>
    <p:sldId id="266" r:id="rId22"/>
    <p:sldId id="276" r:id="rId23"/>
    <p:sldId id="303" r:id="rId24"/>
    <p:sldId id="305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30" r:id="rId64"/>
    <p:sldId id="318" r:id="rId65"/>
    <p:sldId id="320" r:id="rId66"/>
    <p:sldId id="319" r:id="rId67"/>
    <p:sldId id="321" r:id="rId68"/>
    <p:sldId id="323" r:id="rId69"/>
    <p:sldId id="322" r:id="rId70"/>
    <p:sldId id="328" r:id="rId71"/>
    <p:sldId id="324" r:id="rId72"/>
    <p:sldId id="325" r:id="rId73"/>
    <p:sldId id="326" r:id="rId74"/>
    <p:sldId id="327" r:id="rId75"/>
    <p:sldId id="329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651"/>
    <p:restoredTop sz="94659"/>
  </p:normalViewPr>
  <p:slideViewPr>
    <p:cSldViewPr snapToGrid="0" snapToObjects="1">
      <p:cViewPr>
        <p:scale>
          <a:sx n="91" d="100"/>
          <a:sy n="91" d="100"/>
        </p:scale>
        <p:origin x="712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handoutMaster" Target="handoutMasters/handoutMaster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684F8-E5F8-AF4C-8F56-2B567D97E9EC}" type="datetimeFigureOut">
              <a:rPr lang="en-US" smtClean="0"/>
              <a:t>7/19/18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87D18-B70B-8041-8C60-BF015B18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49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82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0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2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68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3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9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2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62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22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51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3900" y="4556"/>
            <a:ext cx="7840100" cy="5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81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3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tiff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tiff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6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64.tiff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64.tiff"/><Relationship Id="rId5" Type="http://schemas.openxmlformats.org/officeDocument/2006/relationships/image" Target="../media/image65.png"/><Relationship Id="rId6" Type="http://schemas.openxmlformats.org/officeDocument/2006/relationships/image" Target="../media/image66.tiff"/><Relationship Id="rId7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4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tiff"/><Relationship Id="rId5" Type="http://schemas.openxmlformats.org/officeDocument/2006/relationships/image" Target="../media/image9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4" Type="http://schemas.openxmlformats.org/officeDocument/2006/relationships/image" Target="../media/image110.tiff"/><Relationship Id="rId5" Type="http://schemas.openxmlformats.org/officeDocument/2006/relationships/image" Target="../media/image111.tiff"/><Relationship Id="rId6" Type="http://schemas.openxmlformats.org/officeDocument/2006/relationships/image" Target="../media/image1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1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tiff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tiff"/><Relationship Id="rId3" Type="http://schemas.openxmlformats.org/officeDocument/2006/relationships/image" Target="../media/image11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png"/><Relationship Id="rId6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202" y="1135002"/>
            <a:ext cx="7772400" cy="1470025"/>
          </a:xfrm>
        </p:spPr>
        <p:txBody>
          <a:bodyPr/>
          <a:lstStyle/>
          <a:p>
            <a:r>
              <a:rPr lang="en-GB" dirty="0" smtClean="0"/>
              <a:t>Gravitational Waves: Experimental Techniques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8060" y="2686793"/>
            <a:ext cx="7002683" cy="1752600"/>
          </a:xfrm>
        </p:spPr>
        <p:txBody>
          <a:bodyPr/>
          <a:lstStyle/>
          <a:p>
            <a:r>
              <a:rPr lang="en-GB" b="1" dirty="0" smtClean="0"/>
              <a:t>Gabriele Vajente</a:t>
            </a:r>
          </a:p>
          <a:p>
            <a:r>
              <a:rPr lang="en-GB" dirty="0" smtClean="0"/>
              <a:t>LIGO Laboratory </a:t>
            </a:r>
            <a:r>
              <a:rPr lang="mr-IN" dirty="0" smtClean="0"/>
              <a:t>–</a:t>
            </a:r>
            <a:r>
              <a:rPr lang="en-GB" dirty="0" smtClean="0"/>
              <a:t> California Institute of Technology</a:t>
            </a:r>
          </a:p>
          <a:p>
            <a:r>
              <a:rPr lang="en-GB" dirty="0" smtClean="0"/>
              <a:t>TRISEP 2018 - Perimeter Institute</a:t>
            </a:r>
            <a:endParaRPr lang="en-GB" dirty="0"/>
          </a:p>
        </p:txBody>
      </p:sp>
      <p:pic>
        <p:nvPicPr>
          <p:cNvPr id="4" name="Picture 3" descr="2016-01-24 14.38.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6909"/>
            <a:ext cx="9144000" cy="2051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21" y="168513"/>
            <a:ext cx="2120900" cy="499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2658" b="23312"/>
          <a:stretch/>
        </p:blipFill>
        <p:spPr>
          <a:xfrm>
            <a:off x="14808" y="0"/>
            <a:ext cx="1385729" cy="968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719"/>
            <a:ext cx="832353" cy="8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962" y="0"/>
            <a:ext cx="921860" cy="925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12859" y="130270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0B050"/>
                </a:solidFill>
              </a:rPr>
              <a:t>2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301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LIGO: quadruple suspension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/>
          <a:stretch/>
        </p:blipFill>
        <p:spPr>
          <a:xfrm>
            <a:off x="0" y="926274"/>
            <a:ext cx="2389437" cy="57773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9437" y="6334287"/>
            <a:ext cx="6299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S M Aston </a:t>
            </a:r>
            <a:r>
              <a:rPr lang="en-US" i="1" dirty="0">
                <a:solidFill>
                  <a:srgbClr val="333333"/>
                </a:solidFill>
                <a:latin typeface="franklin-gothic-urw" charset="0"/>
              </a:rPr>
              <a:t>et al</a:t>
            </a:r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2012 </a:t>
            </a:r>
            <a:r>
              <a:rPr lang="en-US" i="1" dirty="0">
                <a:solidFill>
                  <a:srgbClr val="333333"/>
                </a:solidFill>
                <a:latin typeface="franklin-gothic-urw" charset="0"/>
              </a:rPr>
              <a:t>Class. Quantum </a:t>
            </a:r>
            <a:r>
              <a:rPr lang="en-US" i="1" dirty="0" err="1">
                <a:solidFill>
                  <a:srgbClr val="333333"/>
                </a:solidFill>
                <a:latin typeface="franklin-gothic-urw" charset="0"/>
              </a:rPr>
              <a:t>Grav</a:t>
            </a:r>
            <a:r>
              <a:rPr lang="en-US" i="1" dirty="0">
                <a:solidFill>
                  <a:srgbClr val="333333"/>
                </a:solidFill>
                <a:latin typeface="franklin-gothic-urw" charset="0"/>
              </a:rPr>
              <a:t>.</a:t>
            </a:r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</a:t>
            </a:r>
            <a:r>
              <a:rPr lang="en-US" b="1" dirty="0">
                <a:solidFill>
                  <a:srgbClr val="333333"/>
                </a:solidFill>
                <a:latin typeface="franklin-gothic-urw" charset="0"/>
              </a:rPr>
              <a:t>29</a:t>
            </a:r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235004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37" y="1151905"/>
            <a:ext cx="6659001" cy="499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30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" y="890650"/>
            <a:ext cx="4949585" cy="2969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" y="3860401"/>
            <a:ext cx="4995998" cy="299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42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isolation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239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317" y="6395300"/>
            <a:ext cx="6050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NewRomanPSMT" charset="0"/>
              </a:rPr>
              <a:t>F </a:t>
            </a:r>
            <a:r>
              <a:rPr lang="en-US" dirty="0" err="1">
                <a:latin typeface="TimesNewRomanPSMT" charset="0"/>
              </a:rPr>
              <a:t>Matichard</a:t>
            </a:r>
            <a:r>
              <a:rPr lang="en-US" dirty="0">
                <a:latin typeface="TimesNewRomanPSMT" charset="0"/>
              </a:rPr>
              <a:t> </a:t>
            </a:r>
            <a:r>
              <a:rPr lang="en-US" i="1" dirty="0">
                <a:latin typeface="TimesNewRomanPS" charset="0"/>
              </a:rPr>
              <a:t>et al </a:t>
            </a:r>
            <a:r>
              <a:rPr lang="en-US" dirty="0">
                <a:latin typeface="TimesNewRomanPSMT" charset="0"/>
              </a:rPr>
              <a:t>2015 </a:t>
            </a:r>
            <a:r>
              <a:rPr lang="en-US" i="1" dirty="0">
                <a:latin typeface="TimesNewRomanPS" charset="0"/>
              </a:rPr>
              <a:t>Class. Quantum </a:t>
            </a:r>
            <a:r>
              <a:rPr lang="en-US" i="1" dirty="0" err="1">
                <a:latin typeface="TimesNewRomanPS" charset="0"/>
              </a:rPr>
              <a:t>Grav</a:t>
            </a:r>
            <a:r>
              <a:rPr lang="en-US" i="1" dirty="0">
                <a:latin typeface="TimesNewRomanPS" charset="0"/>
              </a:rPr>
              <a:t>. </a:t>
            </a:r>
            <a:r>
              <a:rPr lang="en-US" b="1" dirty="0">
                <a:latin typeface="TimesNewRomanPS" charset="0"/>
              </a:rPr>
              <a:t>32 </a:t>
            </a:r>
            <a:r>
              <a:rPr lang="en-US" dirty="0">
                <a:latin typeface="TimesNewRomanPSMT" charset="0"/>
              </a:rPr>
              <a:t>185003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3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isolation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0317" y="6395300"/>
            <a:ext cx="6050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NewRomanPSMT" charset="0"/>
              </a:rPr>
              <a:t>F </a:t>
            </a:r>
            <a:r>
              <a:rPr lang="en-US" dirty="0" err="1">
                <a:latin typeface="TimesNewRomanPSMT" charset="0"/>
              </a:rPr>
              <a:t>Matichard</a:t>
            </a:r>
            <a:r>
              <a:rPr lang="en-US" dirty="0">
                <a:latin typeface="TimesNewRomanPSMT" charset="0"/>
              </a:rPr>
              <a:t> </a:t>
            </a:r>
            <a:r>
              <a:rPr lang="en-US" i="1" dirty="0">
                <a:latin typeface="TimesNewRomanPS" charset="0"/>
              </a:rPr>
              <a:t>et al </a:t>
            </a:r>
            <a:r>
              <a:rPr lang="en-US" dirty="0">
                <a:latin typeface="TimesNewRomanPSMT" charset="0"/>
              </a:rPr>
              <a:t>2015 </a:t>
            </a:r>
            <a:r>
              <a:rPr lang="en-US" i="1" dirty="0">
                <a:latin typeface="TimesNewRomanPS" charset="0"/>
              </a:rPr>
              <a:t>Class. Quantum </a:t>
            </a:r>
            <a:r>
              <a:rPr lang="en-US" i="1" dirty="0" err="1">
                <a:latin typeface="TimesNewRomanPS" charset="0"/>
              </a:rPr>
              <a:t>Grav</a:t>
            </a:r>
            <a:r>
              <a:rPr lang="en-US" i="1" dirty="0">
                <a:latin typeface="TimesNewRomanPS" charset="0"/>
              </a:rPr>
              <a:t>. </a:t>
            </a:r>
            <a:r>
              <a:rPr lang="en-US" b="1" dirty="0">
                <a:latin typeface="TimesNewRomanPS" charset="0"/>
              </a:rPr>
              <a:t>32 </a:t>
            </a:r>
            <a:r>
              <a:rPr lang="en-US" dirty="0">
                <a:latin typeface="TimesNewRomanPSMT" charset="0"/>
              </a:rPr>
              <a:t>185003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27" y="843148"/>
            <a:ext cx="7153614" cy="357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5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Control systems and sensor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971"/>
            <a:ext cx="4379356" cy="21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93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Control systems and sensor noise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839" y="3135270"/>
            <a:ext cx="5416150" cy="299089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971"/>
            <a:ext cx="4379356" cy="21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8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isolation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239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317" y="6395300"/>
            <a:ext cx="6050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NewRomanPSMT" charset="0"/>
              </a:rPr>
              <a:t>F </a:t>
            </a:r>
            <a:r>
              <a:rPr lang="en-US" dirty="0" err="1">
                <a:latin typeface="TimesNewRomanPSMT" charset="0"/>
              </a:rPr>
              <a:t>Matichard</a:t>
            </a:r>
            <a:r>
              <a:rPr lang="en-US" dirty="0">
                <a:latin typeface="TimesNewRomanPSMT" charset="0"/>
              </a:rPr>
              <a:t> </a:t>
            </a:r>
            <a:r>
              <a:rPr lang="en-US" i="1" dirty="0">
                <a:latin typeface="TimesNewRomanPS" charset="0"/>
              </a:rPr>
              <a:t>et al </a:t>
            </a:r>
            <a:r>
              <a:rPr lang="en-US" dirty="0">
                <a:latin typeface="TimesNewRomanPSMT" charset="0"/>
              </a:rPr>
              <a:t>2015 </a:t>
            </a:r>
            <a:r>
              <a:rPr lang="en-US" i="1" dirty="0">
                <a:latin typeface="TimesNewRomanPS" charset="0"/>
              </a:rPr>
              <a:t>Class. Quantum </a:t>
            </a:r>
            <a:r>
              <a:rPr lang="en-US" i="1" dirty="0" err="1">
                <a:latin typeface="TimesNewRomanPS" charset="0"/>
              </a:rPr>
              <a:t>Grav</a:t>
            </a:r>
            <a:r>
              <a:rPr lang="en-US" i="1" dirty="0">
                <a:latin typeface="TimesNewRomanPS" charset="0"/>
              </a:rPr>
              <a:t>. </a:t>
            </a:r>
            <a:r>
              <a:rPr lang="en-US" b="1" dirty="0">
                <a:latin typeface="TimesNewRomanPS" charset="0"/>
              </a:rPr>
              <a:t>32 </a:t>
            </a:r>
            <a:r>
              <a:rPr lang="en-US" dirty="0">
                <a:latin typeface="TimesNewRomanPSMT" charset="0"/>
              </a:rPr>
              <a:t>185003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49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isolation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7" y="725340"/>
            <a:ext cx="7685124" cy="61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87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Virgo: </a:t>
            </a:r>
            <a:r>
              <a:rPr lang="en-US" dirty="0" err="1" smtClean="0"/>
              <a:t>Superattenuator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930"/>
            <a:ext cx="2339439" cy="6047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498" y="3834465"/>
            <a:ext cx="5628904" cy="2948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110" y="950026"/>
            <a:ext cx="2685308" cy="3580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074" y="732669"/>
            <a:ext cx="2213460" cy="331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55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Inverted pendulum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0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704" y="2087881"/>
            <a:ext cx="5553456" cy="294741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Lecture 1</a:t>
            </a:r>
            <a:r>
              <a:rPr lang="en-US" dirty="0" smtClean="0"/>
              <a:t>: the basics of interferometric detection of gravitational waves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Lecture 2</a:t>
            </a:r>
            <a:r>
              <a:rPr lang="en-US" dirty="0" smtClean="0"/>
              <a:t>: fundamental noise sources (seismic, thermal and quantum noises)</a:t>
            </a: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Lecture 3</a:t>
            </a:r>
            <a:r>
              <a:rPr lang="en-US" dirty="0" smtClean="0"/>
              <a:t>: the dirty reality of ”technical noises” (scattered light, control noise, </a:t>
            </a:r>
            <a:r>
              <a:rPr lang="en-US" dirty="0" err="1" smtClean="0"/>
              <a:t>etc</a:t>
            </a:r>
            <a:r>
              <a:rPr lang="mr-IN" dirty="0" smtClean="0"/>
              <a:t>…</a:t>
            </a:r>
            <a:r>
              <a:rPr lang="en-US" dirty="0" smtClean="0"/>
              <a:t>) and prospects for the future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39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Inverted pendulum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1" y="1028976"/>
            <a:ext cx="2341504" cy="49799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337" y="1142606"/>
            <a:ext cx="5500337" cy="648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182" y="2163624"/>
            <a:ext cx="1938647" cy="743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727" y="2252187"/>
            <a:ext cx="3310411" cy="6642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74533" y="6471259"/>
            <a:ext cx="9138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MT" charset="0"/>
              </a:rPr>
              <a:t>Review of Scientific Instruments </a:t>
            </a:r>
            <a:r>
              <a:rPr lang="en-US" b="1" dirty="0">
                <a:latin typeface="Arial" charset="0"/>
              </a:rPr>
              <a:t>70</a:t>
            </a:r>
            <a:r>
              <a:rPr lang="en-US" dirty="0">
                <a:latin typeface="ArialMT" charset="0"/>
              </a:rPr>
              <a:t>, 2507 (1999); </a:t>
            </a:r>
            <a:r>
              <a:rPr lang="en-US" dirty="0" err="1">
                <a:latin typeface="ArialMT" charset="0"/>
              </a:rPr>
              <a:t>doi</a:t>
            </a:r>
            <a:r>
              <a:rPr lang="en-US" dirty="0">
                <a:latin typeface="ArialMT" charset="0"/>
              </a:rPr>
              <a:t>: 10.1063/1.1149783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805" y="3182587"/>
            <a:ext cx="4957917" cy="31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53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Virgo: </a:t>
            </a:r>
            <a:r>
              <a:rPr lang="en-US" dirty="0" err="1"/>
              <a:t>Superattenuator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930"/>
            <a:ext cx="2339439" cy="6047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64" y="1377539"/>
            <a:ext cx="6978436" cy="44888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81300" y="5866412"/>
            <a:ext cx="7362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MT" charset="0"/>
              </a:rPr>
              <a:t>Review of Scientific Instruments </a:t>
            </a:r>
            <a:r>
              <a:rPr lang="en-US" sz="1600" b="1" dirty="0">
                <a:latin typeface="Arial" charset="0"/>
              </a:rPr>
              <a:t>72</a:t>
            </a:r>
            <a:r>
              <a:rPr lang="en-US" sz="1600" dirty="0">
                <a:latin typeface="ArialMT" charset="0"/>
              </a:rPr>
              <a:t>, 3643 (2001); </a:t>
            </a:r>
            <a:r>
              <a:rPr lang="en-US" sz="1600" dirty="0" err="1">
                <a:latin typeface="ArialMT" charset="0"/>
              </a:rPr>
              <a:t>doi</a:t>
            </a:r>
            <a:r>
              <a:rPr lang="en-US" sz="1600" dirty="0">
                <a:latin typeface="ArialMT" charset="0"/>
              </a:rPr>
              <a:t>: 10.1063/1.1392338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53485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Newtonian noise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9484" r="59868"/>
          <a:stretch/>
        </p:blipFill>
        <p:spPr>
          <a:xfrm>
            <a:off x="1816768" y="962526"/>
            <a:ext cx="2445181" cy="3681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5308"/>
          <a:stretch/>
        </p:blipFill>
        <p:spPr>
          <a:xfrm>
            <a:off x="0" y="4786656"/>
            <a:ext cx="6145128" cy="20713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009273" y="3729789"/>
            <a:ext cx="1058779" cy="1756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820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Newtonian noise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9484" r="59868"/>
          <a:stretch/>
        </p:blipFill>
        <p:spPr>
          <a:xfrm>
            <a:off x="1816768" y="962526"/>
            <a:ext cx="2445181" cy="3681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5308"/>
          <a:stretch/>
        </p:blipFill>
        <p:spPr>
          <a:xfrm>
            <a:off x="0" y="4786656"/>
            <a:ext cx="6145128" cy="20713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009273" y="3729789"/>
            <a:ext cx="1058779" cy="1756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3062" y="5486400"/>
            <a:ext cx="2798011" cy="830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9315" r="22085" b="1917"/>
          <a:stretch/>
        </p:blipFill>
        <p:spPr>
          <a:xfrm>
            <a:off x="4454453" y="709098"/>
            <a:ext cx="4689547" cy="427417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197642" y="1768642"/>
            <a:ext cx="1383632" cy="2779295"/>
          </a:xfrm>
          <a:custGeom>
            <a:avLst/>
            <a:gdLst>
              <a:gd name="connsiteX0" fmla="*/ 0 w 1383632"/>
              <a:gd name="connsiteY0" fmla="*/ 0 h 2779295"/>
              <a:gd name="connsiteX1" fmla="*/ 517358 w 1383632"/>
              <a:gd name="connsiteY1" fmla="*/ 613611 h 2779295"/>
              <a:gd name="connsiteX2" fmla="*/ 1383632 w 1383632"/>
              <a:gd name="connsiteY2" fmla="*/ 2779295 h 2779295"/>
              <a:gd name="connsiteX0" fmla="*/ 0 w 1383632"/>
              <a:gd name="connsiteY0" fmla="*/ 0 h 2779295"/>
              <a:gd name="connsiteX1" fmla="*/ 601579 w 1383632"/>
              <a:gd name="connsiteY1" fmla="*/ 842211 h 2779295"/>
              <a:gd name="connsiteX2" fmla="*/ 1383632 w 1383632"/>
              <a:gd name="connsiteY2" fmla="*/ 2779295 h 2779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3632" h="2779295">
                <a:moveTo>
                  <a:pt x="0" y="0"/>
                </a:moveTo>
                <a:cubicBezTo>
                  <a:pt x="143376" y="75197"/>
                  <a:pt x="370974" y="378995"/>
                  <a:pt x="601579" y="842211"/>
                </a:cubicBezTo>
                <a:cubicBezTo>
                  <a:pt x="832184" y="1305427"/>
                  <a:pt x="1383632" y="2779295"/>
                  <a:pt x="1383632" y="2779295"/>
                </a:cubicBezTo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80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noise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51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Thermal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476" y="1044615"/>
            <a:ext cx="8229600" cy="2578261"/>
          </a:xfrm>
        </p:spPr>
        <p:txBody>
          <a:bodyPr/>
          <a:lstStyle/>
          <a:p>
            <a:r>
              <a:rPr lang="en-US" dirty="0" smtClean="0"/>
              <a:t>All physical objects are in thermal contact with the environment: thermal equilibrium</a:t>
            </a:r>
          </a:p>
          <a:p>
            <a:r>
              <a:rPr lang="en-US" dirty="0" smtClean="0"/>
              <a:t>Two aspect of the same microscopic physics:</a:t>
            </a:r>
          </a:p>
          <a:p>
            <a:pPr lvl="1"/>
            <a:r>
              <a:rPr lang="en-US" dirty="0" smtClean="0"/>
              <a:t>Friction: the system loses energy that goes into heat dissipated to the environment</a:t>
            </a:r>
          </a:p>
          <a:p>
            <a:pPr lvl="1"/>
            <a:r>
              <a:rPr lang="en-US" dirty="0" smtClean="0"/>
              <a:t>Thermal noise: the environment couples back energy into the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03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082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Friction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" y="1008283"/>
            <a:ext cx="2616200" cy="55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56" y="1518051"/>
            <a:ext cx="20701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6" y="1977021"/>
            <a:ext cx="3048000" cy="39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6" y="2347571"/>
            <a:ext cx="41910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764654"/>
            <a:ext cx="4697388" cy="281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1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Friction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" y="1008283"/>
            <a:ext cx="2616200" cy="55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56" y="1518051"/>
            <a:ext cx="20701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6" y="1977021"/>
            <a:ext cx="3048000" cy="39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6" y="2347571"/>
            <a:ext cx="41910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764654"/>
            <a:ext cx="4697388" cy="2818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1" y="3789388"/>
            <a:ext cx="7035800" cy="78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263" y="3565002"/>
            <a:ext cx="327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done by the </a:t>
            </a:r>
            <a:r>
              <a:rPr lang="en-US" smtClean="0"/>
              <a:t>external force: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1" y="4415683"/>
            <a:ext cx="3314700" cy="95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81" y="4466483"/>
            <a:ext cx="2451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Friction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" y="1008283"/>
            <a:ext cx="2616200" cy="55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56" y="1518051"/>
            <a:ext cx="20701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6" y="1977021"/>
            <a:ext cx="3048000" cy="39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6" y="2347571"/>
            <a:ext cx="41910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764654"/>
            <a:ext cx="4697388" cy="2818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1" y="3789388"/>
            <a:ext cx="7035800" cy="78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263" y="3565002"/>
            <a:ext cx="327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done by the </a:t>
            </a:r>
            <a:r>
              <a:rPr lang="en-US" smtClean="0"/>
              <a:t>external force: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1" y="4415683"/>
            <a:ext cx="3314700" cy="95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81" y="4466483"/>
            <a:ext cx="24511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06" y="5524385"/>
            <a:ext cx="3708400" cy="114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0" y="5312119"/>
            <a:ext cx="3064620" cy="156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65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Noise sources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Lecture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43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Thermal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49" y="986742"/>
            <a:ext cx="8229600" cy="552691"/>
          </a:xfrm>
        </p:spPr>
        <p:txBody>
          <a:bodyPr/>
          <a:lstStyle/>
          <a:p>
            <a:r>
              <a:rPr lang="en-US" dirty="0" err="1" smtClean="0"/>
              <a:t>Langevin’s</a:t>
            </a:r>
            <a:r>
              <a:rPr lang="en-US" dirty="0" smtClean="0"/>
              <a:t> equation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20" y="1374302"/>
            <a:ext cx="2565400" cy="59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00" y="1834185"/>
            <a:ext cx="34544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02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Thermal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49" y="986742"/>
            <a:ext cx="8229600" cy="552691"/>
          </a:xfrm>
        </p:spPr>
        <p:txBody>
          <a:bodyPr/>
          <a:lstStyle/>
          <a:p>
            <a:r>
              <a:rPr lang="en-US" dirty="0" err="1" smtClean="0"/>
              <a:t>Langevin’s</a:t>
            </a:r>
            <a:r>
              <a:rPr lang="en-US" dirty="0" smtClean="0"/>
              <a:t> equation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20" y="1374302"/>
            <a:ext cx="2565400" cy="59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00" y="1834185"/>
            <a:ext cx="3454400" cy="64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8" y="3021475"/>
            <a:ext cx="2324100" cy="825500"/>
          </a:xfrm>
          <a:prstGeom prst="rect">
            <a:avLst/>
          </a:prstGeom>
        </p:spPr>
      </p:pic>
      <p:sp>
        <p:nvSpPr>
          <p:cNvPr id="11" name="Arc 10"/>
          <p:cNvSpPr/>
          <p:nvPr/>
        </p:nvSpPr>
        <p:spPr>
          <a:xfrm flipH="1">
            <a:off x="1695772" y="1833992"/>
            <a:ext cx="2888768" cy="2158887"/>
          </a:xfrm>
          <a:prstGeom prst="arc">
            <a:avLst>
              <a:gd name="adj1" fmla="val 16200000"/>
              <a:gd name="adj2" fmla="val 21573396"/>
            </a:avLst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49" y="2913435"/>
            <a:ext cx="2552700" cy="685800"/>
          </a:xfrm>
          <a:prstGeom prst="rect">
            <a:avLst/>
          </a:prstGeom>
        </p:spPr>
      </p:pic>
      <p:sp>
        <p:nvSpPr>
          <p:cNvPr id="13" name="Arc 12"/>
          <p:cNvSpPr/>
          <p:nvPr/>
        </p:nvSpPr>
        <p:spPr>
          <a:xfrm>
            <a:off x="4651905" y="1833992"/>
            <a:ext cx="3010688" cy="2113168"/>
          </a:xfrm>
          <a:prstGeom prst="arc">
            <a:avLst>
              <a:gd name="adj1" fmla="val 16200000"/>
              <a:gd name="adj2" fmla="val 21573396"/>
            </a:avLst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69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Thermal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49" y="986742"/>
            <a:ext cx="8229600" cy="552691"/>
          </a:xfrm>
        </p:spPr>
        <p:txBody>
          <a:bodyPr/>
          <a:lstStyle/>
          <a:p>
            <a:r>
              <a:rPr lang="en-US" dirty="0" err="1" smtClean="0"/>
              <a:t>Langevin’s</a:t>
            </a:r>
            <a:r>
              <a:rPr lang="en-US" dirty="0" smtClean="0"/>
              <a:t> equation (for a simple harmonic oscillator)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20" y="1374302"/>
            <a:ext cx="2565400" cy="59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00" y="1834185"/>
            <a:ext cx="3454400" cy="64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8" y="3021475"/>
            <a:ext cx="2324100" cy="825500"/>
          </a:xfrm>
          <a:prstGeom prst="rect">
            <a:avLst/>
          </a:prstGeom>
        </p:spPr>
      </p:pic>
      <p:sp>
        <p:nvSpPr>
          <p:cNvPr id="11" name="Arc 10"/>
          <p:cNvSpPr/>
          <p:nvPr/>
        </p:nvSpPr>
        <p:spPr>
          <a:xfrm flipH="1">
            <a:off x="1695772" y="1833992"/>
            <a:ext cx="2888768" cy="2158887"/>
          </a:xfrm>
          <a:prstGeom prst="arc">
            <a:avLst>
              <a:gd name="adj1" fmla="val 16200000"/>
              <a:gd name="adj2" fmla="val 21573396"/>
            </a:avLst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49" y="2913435"/>
            <a:ext cx="2552700" cy="685800"/>
          </a:xfrm>
          <a:prstGeom prst="rect">
            <a:avLst/>
          </a:prstGeom>
        </p:spPr>
      </p:pic>
      <p:sp>
        <p:nvSpPr>
          <p:cNvPr id="13" name="Arc 12"/>
          <p:cNvSpPr/>
          <p:nvPr/>
        </p:nvSpPr>
        <p:spPr>
          <a:xfrm>
            <a:off x="4651905" y="1833992"/>
            <a:ext cx="3010688" cy="2113168"/>
          </a:xfrm>
          <a:prstGeom prst="arc">
            <a:avLst>
              <a:gd name="adj1" fmla="val 16200000"/>
              <a:gd name="adj2" fmla="val 21573396"/>
            </a:avLst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23" y="3877187"/>
            <a:ext cx="1828800" cy="660400"/>
          </a:xfrm>
          <a:prstGeom prst="rect">
            <a:avLst/>
          </a:prstGeom>
        </p:spPr>
      </p:pic>
      <p:sp>
        <p:nvSpPr>
          <p:cNvPr id="15" name="Arc 14"/>
          <p:cNvSpPr/>
          <p:nvPr/>
        </p:nvSpPr>
        <p:spPr>
          <a:xfrm flipH="1" flipV="1">
            <a:off x="2143115" y="3246093"/>
            <a:ext cx="2892323" cy="1003935"/>
          </a:xfrm>
          <a:prstGeom prst="arc">
            <a:avLst>
              <a:gd name="adj1" fmla="val 16200000"/>
              <a:gd name="adj2" fmla="val 21573396"/>
            </a:avLst>
          </a:prstGeom>
          <a:ln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flipV="1">
            <a:off x="4408822" y="3052938"/>
            <a:ext cx="3126725" cy="1188780"/>
          </a:xfrm>
          <a:prstGeom prst="arc">
            <a:avLst>
              <a:gd name="adj1" fmla="val 16200000"/>
              <a:gd name="adj2" fmla="val 21573396"/>
            </a:avLst>
          </a:prstGeom>
          <a:ln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1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Thermal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49" y="986742"/>
            <a:ext cx="8229600" cy="552691"/>
          </a:xfrm>
        </p:spPr>
        <p:txBody>
          <a:bodyPr/>
          <a:lstStyle/>
          <a:p>
            <a:r>
              <a:rPr lang="en-US" dirty="0" err="1" smtClean="0"/>
              <a:t>Langevin’s</a:t>
            </a:r>
            <a:r>
              <a:rPr lang="en-US" dirty="0" smtClean="0"/>
              <a:t> equation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20" y="1374302"/>
            <a:ext cx="2565400" cy="59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00" y="1834185"/>
            <a:ext cx="3454400" cy="64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8" y="3021475"/>
            <a:ext cx="2324100" cy="825500"/>
          </a:xfrm>
          <a:prstGeom prst="rect">
            <a:avLst/>
          </a:prstGeom>
        </p:spPr>
      </p:pic>
      <p:sp>
        <p:nvSpPr>
          <p:cNvPr id="11" name="Arc 10"/>
          <p:cNvSpPr/>
          <p:nvPr/>
        </p:nvSpPr>
        <p:spPr>
          <a:xfrm flipH="1">
            <a:off x="1695772" y="1833992"/>
            <a:ext cx="2888768" cy="2158887"/>
          </a:xfrm>
          <a:prstGeom prst="arc">
            <a:avLst>
              <a:gd name="adj1" fmla="val 16200000"/>
              <a:gd name="adj2" fmla="val 21573396"/>
            </a:avLst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49" y="2913435"/>
            <a:ext cx="2552700" cy="685800"/>
          </a:xfrm>
          <a:prstGeom prst="rect">
            <a:avLst/>
          </a:prstGeom>
        </p:spPr>
      </p:pic>
      <p:sp>
        <p:nvSpPr>
          <p:cNvPr id="13" name="Arc 12"/>
          <p:cNvSpPr/>
          <p:nvPr/>
        </p:nvSpPr>
        <p:spPr>
          <a:xfrm>
            <a:off x="4651905" y="1833992"/>
            <a:ext cx="3010688" cy="2113168"/>
          </a:xfrm>
          <a:prstGeom prst="arc">
            <a:avLst>
              <a:gd name="adj1" fmla="val 16200000"/>
              <a:gd name="adj2" fmla="val 21573396"/>
            </a:avLst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23" y="3877187"/>
            <a:ext cx="1828800" cy="660400"/>
          </a:xfrm>
          <a:prstGeom prst="rect">
            <a:avLst/>
          </a:prstGeom>
        </p:spPr>
      </p:pic>
      <p:sp>
        <p:nvSpPr>
          <p:cNvPr id="15" name="Arc 14"/>
          <p:cNvSpPr/>
          <p:nvPr/>
        </p:nvSpPr>
        <p:spPr>
          <a:xfrm flipH="1" flipV="1">
            <a:off x="2143115" y="3246093"/>
            <a:ext cx="2892323" cy="1003935"/>
          </a:xfrm>
          <a:prstGeom prst="arc">
            <a:avLst>
              <a:gd name="adj1" fmla="val 16200000"/>
              <a:gd name="adj2" fmla="val 21573396"/>
            </a:avLst>
          </a:prstGeom>
          <a:ln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flipV="1">
            <a:off x="4408822" y="3052938"/>
            <a:ext cx="3126725" cy="1188780"/>
          </a:xfrm>
          <a:prstGeom prst="arc">
            <a:avLst>
              <a:gd name="adj1" fmla="val 16200000"/>
              <a:gd name="adj2" fmla="val 21573396"/>
            </a:avLst>
          </a:prstGeom>
          <a:ln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73" y="5926926"/>
            <a:ext cx="1663700" cy="5969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93" y="4900613"/>
            <a:ext cx="762000" cy="46990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4" idx="2"/>
            <a:endCxn id="18" idx="0"/>
          </p:cNvCxnSpPr>
          <p:nvPr/>
        </p:nvCxnSpPr>
        <p:spPr>
          <a:xfrm>
            <a:off x="4630723" y="4537587"/>
            <a:ext cx="0" cy="138933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007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Thermal noise in a pendulum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" y="1234440"/>
            <a:ext cx="9120357" cy="5410200"/>
          </a:xfrm>
        </p:spPr>
      </p:pic>
    </p:spTree>
    <p:extLst>
      <p:ext uri="{BB962C8B-B14F-4D97-AF65-F5344CB8AC3E}">
        <p14:creationId xmlns:p14="http://schemas.microsoft.com/office/powerpoint/2010/main" val="1065328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Fluctuation dissipation theorem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80" y="2748866"/>
            <a:ext cx="36449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0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Fluctuation dissipation theorem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80" y="2748866"/>
            <a:ext cx="3644900" cy="10287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02280" y="2926080"/>
            <a:ext cx="1173480" cy="8890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179320" y="3677920"/>
            <a:ext cx="967740" cy="1031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03149" y="4814669"/>
            <a:ext cx="234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Displacement noise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f the suspended mass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05934" y="2837180"/>
            <a:ext cx="1043305" cy="5334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836160" y="2158609"/>
            <a:ext cx="6666" cy="66587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22880" y="1752943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Thermodynamics</a:t>
            </a: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47310" y="3014980"/>
            <a:ext cx="1499870" cy="6477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897245" y="3677920"/>
            <a:ext cx="331152" cy="10312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26579" y="4709160"/>
            <a:ext cx="3065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Mechanics: response of the</a:t>
            </a:r>
            <a:br>
              <a:rPr lang="en-US" dirty="0" smtClean="0"/>
            </a:br>
            <a:r>
              <a:rPr lang="en-US" dirty="0" smtClean="0"/>
              <a:t>system to external disturbance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01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Structural damping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42" y="922889"/>
            <a:ext cx="2565400" cy="59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958" y="1036673"/>
            <a:ext cx="182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Viscous damping: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13" y="786889"/>
            <a:ext cx="29210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0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Structural damping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42" y="922889"/>
            <a:ext cx="2565400" cy="59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958" y="1036673"/>
            <a:ext cx="182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Viscous damping: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13" y="786889"/>
            <a:ext cx="2921000" cy="105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0" y="2451832"/>
            <a:ext cx="2730500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32"/>
            <a:ext cx="3340100" cy="1155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0" y="4581583"/>
            <a:ext cx="43434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9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Structural damping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49"/>
            <a:ext cx="8864600" cy="234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4688840"/>
            <a:ext cx="56261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82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LIGO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315" b="1917"/>
          <a:stretch/>
        </p:blipFill>
        <p:spPr>
          <a:xfrm>
            <a:off x="514350" y="804672"/>
            <a:ext cx="8343900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36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Structural vs Viscous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9144000" cy="53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7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Sources of thermal noise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/>
          <a:stretch/>
        </p:blipFill>
        <p:spPr>
          <a:xfrm>
            <a:off x="579120" y="865314"/>
            <a:ext cx="2389437" cy="5777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315" b="1917"/>
          <a:stretch/>
        </p:blipFill>
        <p:spPr>
          <a:xfrm>
            <a:off x="3680119" y="1767840"/>
            <a:ext cx="5463881" cy="388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9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Sources of thermal noise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/>
          <a:stretch/>
        </p:blipFill>
        <p:spPr>
          <a:xfrm>
            <a:off x="579120" y="865314"/>
            <a:ext cx="2389437" cy="5777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315" b="1917"/>
          <a:stretch/>
        </p:blipFill>
        <p:spPr>
          <a:xfrm>
            <a:off x="3680119" y="1767840"/>
            <a:ext cx="5463881" cy="388010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343400" y="3753986"/>
            <a:ext cx="4267200" cy="13056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1303900" y="3753986"/>
            <a:ext cx="2917580" cy="2189614"/>
          </a:xfrm>
          <a:prstGeom prst="bentConnector3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360985" y="1899138"/>
            <a:ext cx="1871003" cy="3362179"/>
          </a:xfrm>
          <a:custGeom>
            <a:avLst/>
            <a:gdLst>
              <a:gd name="connsiteX0" fmla="*/ 0 w 1871003"/>
              <a:gd name="connsiteY0" fmla="*/ 429065 h 3362179"/>
              <a:gd name="connsiteX1" fmla="*/ 161778 w 1871003"/>
              <a:gd name="connsiteY1" fmla="*/ 808893 h 3362179"/>
              <a:gd name="connsiteX2" fmla="*/ 260252 w 1871003"/>
              <a:gd name="connsiteY2" fmla="*/ 851096 h 3362179"/>
              <a:gd name="connsiteX3" fmla="*/ 330590 w 1871003"/>
              <a:gd name="connsiteY3" fmla="*/ 597877 h 3362179"/>
              <a:gd name="connsiteX4" fmla="*/ 358726 w 1871003"/>
              <a:gd name="connsiteY4" fmla="*/ 0 h 3362179"/>
              <a:gd name="connsiteX5" fmla="*/ 407963 w 1871003"/>
              <a:gd name="connsiteY5" fmla="*/ 844062 h 3362179"/>
              <a:gd name="connsiteX6" fmla="*/ 450166 w 1871003"/>
              <a:gd name="connsiteY6" fmla="*/ 1287194 h 3362179"/>
              <a:gd name="connsiteX7" fmla="*/ 583809 w 1871003"/>
              <a:gd name="connsiteY7" fmla="*/ 1638887 h 3362179"/>
              <a:gd name="connsiteX8" fmla="*/ 858129 w 1871003"/>
              <a:gd name="connsiteY8" fmla="*/ 1990579 h 3362179"/>
              <a:gd name="connsiteX9" fmla="*/ 1871003 w 1871003"/>
              <a:gd name="connsiteY9" fmla="*/ 3362179 h 336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71003" h="3362179">
                <a:moveTo>
                  <a:pt x="0" y="429065"/>
                </a:moveTo>
                <a:lnTo>
                  <a:pt x="161778" y="808893"/>
                </a:lnTo>
                <a:lnTo>
                  <a:pt x="260252" y="851096"/>
                </a:lnTo>
                <a:lnTo>
                  <a:pt x="330590" y="597877"/>
                </a:lnTo>
                <a:lnTo>
                  <a:pt x="358726" y="0"/>
                </a:lnTo>
                <a:lnTo>
                  <a:pt x="407963" y="844062"/>
                </a:lnTo>
                <a:lnTo>
                  <a:pt x="450166" y="1287194"/>
                </a:lnTo>
                <a:lnTo>
                  <a:pt x="583809" y="1638887"/>
                </a:lnTo>
                <a:lnTo>
                  <a:pt x="858129" y="1990579"/>
                </a:lnTo>
                <a:lnTo>
                  <a:pt x="1871003" y="3362179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876926" y="4283242"/>
            <a:ext cx="3537285" cy="565551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4367463" y="4620126"/>
            <a:ext cx="3994484" cy="613611"/>
          </a:xfrm>
          <a:custGeom>
            <a:avLst/>
            <a:gdLst>
              <a:gd name="connsiteX0" fmla="*/ 0 w 3994484"/>
              <a:gd name="connsiteY0" fmla="*/ 0 h 613611"/>
              <a:gd name="connsiteX1" fmla="*/ 433137 w 3994484"/>
              <a:gd name="connsiteY1" fmla="*/ 144379 h 613611"/>
              <a:gd name="connsiteX2" fmla="*/ 2286000 w 3994484"/>
              <a:gd name="connsiteY2" fmla="*/ 469232 h 613611"/>
              <a:gd name="connsiteX3" fmla="*/ 2707105 w 3994484"/>
              <a:gd name="connsiteY3" fmla="*/ 517358 h 613611"/>
              <a:gd name="connsiteX4" fmla="*/ 3994484 w 3994484"/>
              <a:gd name="connsiteY4" fmla="*/ 613611 h 61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484" h="613611">
                <a:moveTo>
                  <a:pt x="0" y="0"/>
                </a:moveTo>
                <a:lnTo>
                  <a:pt x="433137" y="144379"/>
                </a:lnTo>
                <a:lnTo>
                  <a:pt x="2286000" y="469232"/>
                </a:lnTo>
                <a:lnTo>
                  <a:pt x="2707105" y="517358"/>
                </a:lnTo>
                <a:lnTo>
                  <a:pt x="3994484" y="613611"/>
                </a:ln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Elbow Connector 19"/>
          <p:cNvCxnSpPr/>
          <p:nvPr/>
        </p:nvCxnSpPr>
        <p:spPr>
          <a:xfrm flipV="1">
            <a:off x="1672389" y="4848793"/>
            <a:ext cx="2923674" cy="799151"/>
          </a:xfrm>
          <a:prstGeom prst="bentConnector3">
            <a:avLst/>
          </a:prstGeom>
          <a:ln>
            <a:solidFill>
              <a:schemeClr val="accent4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04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Coatings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" y="1299411"/>
            <a:ext cx="2353700" cy="235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024" y="930079"/>
            <a:ext cx="181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Fresnel reflection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67" y="1114745"/>
            <a:ext cx="2314646" cy="2538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195" y="1114745"/>
            <a:ext cx="1282450" cy="253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41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Coatings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" y="1299411"/>
            <a:ext cx="2353700" cy="235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024" y="930079"/>
            <a:ext cx="181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Fresnel reflection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67" y="1114745"/>
            <a:ext cx="2314646" cy="2538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195" y="1114745"/>
            <a:ext cx="1282450" cy="2538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" y="4345307"/>
            <a:ext cx="36576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73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Coatings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" y="1299411"/>
            <a:ext cx="2353700" cy="235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024" y="930079"/>
            <a:ext cx="181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Fresnel reflection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67" y="1114745"/>
            <a:ext cx="2314646" cy="2538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195" y="1114745"/>
            <a:ext cx="1282450" cy="2538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" y="4345307"/>
            <a:ext cx="3657600" cy="2194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905" y="4345307"/>
            <a:ext cx="3329740" cy="779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7305" y="5591683"/>
            <a:ext cx="4665416" cy="7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5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Coatings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742"/>
          <a:stretch/>
        </p:blipFill>
        <p:spPr>
          <a:xfrm>
            <a:off x="1840832" y="1359568"/>
            <a:ext cx="6160168" cy="5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885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 layer coatings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24284" y="2095238"/>
            <a:ext cx="3717947" cy="3729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Silica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924284" y="2468188"/>
            <a:ext cx="3717947" cy="3729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err="1" smtClean="0"/>
              <a:t>Titania</a:t>
            </a:r>
            <a:r>
              <a:rPr lang="en-GB" dirty="0" smtClean="0"/>
              <a:t>-doped-</a:t>
            </a:r>
            <a:r>
              <a:rPr lang="en-GB" dirty="0" err="1" smtClean="0"/>
              <a:t>Tantala</a:t>
            </a:r>
            <a:r>
              <a:rPr lang="en-GB" dirty="0" smtClean="0"/>
              <a:t>*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924284" y="2851217"/>
            <a:ext cx="3717947" cy="3729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Silica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924284" y="3224167"/>
            <a:ext cx="3717947" cy="3729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err="1"/>
              <a:t>Titania</a:t>
            </a:r>
            <a:r>
              <a:rPr lang="en-GB" dirty="0"/>
              <a:t>-doped-</a:t>
            </a:r>
            <a:r>
              <a:rPr lang="en-GB" dirty="0" err="1"/>
              <a:t>Tantala</a:t>
            </a:r>
            <a:r>
              <a:rPr lang="en-GB" dirty="0" smtClean="0"/>
              <a:t>*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924284" y="3597117"/>
            <a:ext cx="3717947" cy="3729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Silica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924284" y="3970067"/>
            <a:ext cx="3717947" cy="3729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err="1"/>
              <a:t>Titania</a:t>
            </a:r>
            <a:r>
              <a:rPr lang="en-GB" dirty="0"/>
              <a:t>-doped-</a:t>
            </a:r>
            <a:r>
              <a:rPr lang="en-GB" dirty="0" err="1"/>
              <a:t>Tantala</a:t>
            </a:r>
            <a:r>
              <a:rPr lang="en-GB" dirty="0" smtClean="0"/>
              <a:t>*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924284" y="4353096"/>
            <a:ext cx="3717947" cy="15277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Substrate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89551" y="1384618"/>
            <a:ext cx="880013" cy="25854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89551" y="1384618"/>
            <a:ext cx="746663" cy="22124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289551" y="1384618"/>
            <a:ext cx="619663" cy="18395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89551" y="1384618"/>
            <a:ext cx="493862" cy="14665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89551" y="1384618"/>
            <a:ext cx="372916" cy="1083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89551" y="1384618"/>
            <a:ext cx="1007013" cy="2958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62467" y="1384618"/>
            <a:ext cx="322947" cy="1083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783413" y="1384618"/>
            <a:ext cx="456001" cy="1456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916467" y="1384618"/>
            <a:ext cx="545197" cy="1794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036214" y="1384618"/>
            <a:ext cx="660400" cy="221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175914" y="1384618"/>
            <a:ext cx="762000" cy="2550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296564" y="1384618"/>
            <a:ext cx="889000" cy="2958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652710"/>
              </p:ext>
            </p:extLst>
          </p:nvPr>
        </p:nvGraphicFramePr>
        <p:xfrm>
          <a:off x="264799" y="1949924"/>
          <a:ext cx="4394362" cy="4109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877"/>
                <a:gridCol w="1350351"/>
                <a:gridCol w="1293134"/>
              </a:tblGrid>
              <a:tr h="102737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Material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Refractive</a:t>
                      </a:r>
                      <a:r>
                        <a:rPr lang="en-GB" sz="2000" baseline="0" dirty="0" smtClean="0"/>
                        <a:t> index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Loss angle</a:t>
                      </a:r>
                      <a:endParaRPr lang="en-GB" sz="2000" dirty="0"/>
                    </a:p>
                  </a:txBody>
                  <a:tcPr anchor="ctr"/>
                </a:tc>
              </a:tr>
              <a:tr h="102737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Silica</a:t>
                      </a:r>
                    </a:p>
                    <a:p>
                      <a:r>
                        <a:rPr lang="en-GB" sz="2000" dirty="0" smtClean="0"/>
                        <a:t>SiO</a:t>
                      </a:r>
                      <a:r>
                        <a:rPr lang="en-GB" sz="2000" baseline="-25000" dirty="0" smtClean="0"/>
                        <a:t>2</a:t>
                      </a:r>
                      <a:endParaRPr lang="en-GB" sz="20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1.45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0.4 x 10</a:t>
                      </a:r>
                      <a:r>
                        <a:rPr lang="en-GB" sz="2000" baseline="30000" dirty="0" smtClean="0"/>
                        <a:t>-4</a:t>
                      </a:r>
                      <a:endParaRPr lang="en-GB" sz="2000" baseline="30000" dirty="0"/>
                    </a:p>
                  </a:txBody>
                  <a:tcPr anchor="ctr"/>
                </a:tc>
              </a:tr>
              <a:tr h="1027379"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Tantala</a:t>
                      </a:r>
                      <a:endParaRPr lang="en-GB" sz="2000" dirty="0" smtClean="0"/>
                    </a:p>
                    <a:p>
                      <a:r>
                        <a:rPr lang="en-GB" sz="2000" dirty="0" smtClean="0"/>
                        <a:t>Ta</a:t>
                      </a:r>
                      <a:r>
                        <a:rPr lang="en-GB" sz="2000" baseline="-25000" dirty="0" smtClean="0"/>
                        <a:t>2</a:t>
                      </a:r>
                      <a:r>
                        <a:rPr lang="en-GB" sz="2000" dirty="0" smtClean="0"/>
                        <a:t>O</a:t>
                      </a:r>
                      <a:r>
                        <a:rPr lang="en-GB" sz="2000" baseline="-25000" dirty="0" smtClean="0"/>
                        <a:t>5</a:t>
                      </a:r>
                      <a:endParaRPr lang="en-GB" sz="20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2.03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00000"/>
                          </a:solidFill>
                        </a:rPr>
                        <a:t>3.4 x 10</a:t>
                      </a:r>
                      <a:r>
                        <a:rPr lang="en-GB" sz="2000" b="0" baseline="30000" dirty="0" smtClean="0">
                          <a:solidFill>
                            <a:srgbClr val="000000"/>
                          </a:solidFill>
                        </a:rPr>
                        <a:t>-4</a:t>
                      </a:r>
                      <a:endParaRPr lang="en-GB" sz="2000" b="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1027379">
                <a:tc>
                  <a:txBody>
                    <a:bodyPr/>
                    <a:lstStyle/>
                    <a:p>
                      <a:r>
                        <a:rPr lang="en-GB" sz="2000" baseline="0" dirty="0" err="1" smtClean="0"/>
                        <a:t>Titania</a:t>
                      </a:r>
                      <a:r>
                        <a:rPr lang="en-GB" sz="2000" baseline="0" dirty="0" smtClean="0"/>
                        <a:t>-doped </a:t>
                      </a:r>
                      <a:r>
                        <a:rPr lang="en-GB" sz="2000" baseline="0" dirty="0" err="1" smtClean="0"/>
                        <a:t>tantala</a:t>
                      </a:r>
                      <a:endParaRPr lang="en-GB" sz="2000" baseline="0" dirty="0" smtClean="0"/>
                    </a:p>
                    <a:p>
                      <a:r>
                        <a:rPr lang="en-GB" sz="2000" baseline="0" dirty="0" smtClean="0"/>
                        <a:t>Ta</a:t>
                      </a:r>
                      <a:r>
                        <a:rPr lang="en-GB" sz="2000" baseline="-25000" dirty="0" smtClean="0"/>
                        <a:t>2</a:t>
                      </a:r>
                      <a:r>
                        <a:rPr lang="en-GB" sz="2000" baseline="0" dirty="0" smtClean="0"/>
                        <a:t>O</a:t>
                      </a:r>
                      <a:r>
                        <a:rPr lang="en-GB" sz="2000" baseline="-25000" dirty="0" smtClean="0"/>
                        <a:t>5</a:t>
                      </a:r>
                      <a:r>
                        <a:rPr lang="en-GB" sz="2000" baseline="0" dirty="0" smtClean="0"/>
                        <a:t>-TiO</a:t>
                      </a:r>
                      <a:r>
                        <a:rPr lang="en-GB" sz="2000" baseline="-25000" dirty="0" smtClean="0"/>
                        <a:t>2</a:t>
                      </a:r>
                      <a:endParaRPr lang="en-GB" sz="20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2.07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2.3 x 10</a:t>
                      </a:r>
                      <a:r>
                        <a:rPr lang="en-GB" sz="2000" b="1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endParaRPr lang="en-GB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333479" y="1384618"/>
            <a:ext cx="1909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Interference of</a:t>
            </a:r>
            <a:br>
              <a:rPr lang="en-GB" dirty="0" smtClean="0"/>
            </a:br>
            <a:r>
              <a:rPr lang="en-GB" dirty="0" smtClean="0"/>
              <a:t>Fresnel reflections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418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Thermal noise in coatings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852" y="1515979"/>
            <a:ext cx="5414211" cy="4547937"/>
          </a:xfrm>
        </p:spPr>
        <p:txBody>
          <a:bodyPr/>
          <a:lstStyle/>
          <a:p>
            <a:r>
              <a:rPr lang="en-US" dirty="0" smtClean="0"/>
              <a:t>We measure the surface motion of the mirror, monitoring the phase of the reflected beam</a:t>
            </a:r>
          </a:p>
          <a:p>
            <a:pPr lvl="1"/>
            <a:r>
              <a:rPr lang="en-US" dirty="0" smtClean="0"/>
              <a:t>We average over a large surface, determined by the beam </a:t>
            </a:r>
            <a:r>
              <a:rPr lang="en-US" dirty="0"/>
              <a:t>G</a:t>
            </a:r>
            <a:r>
              <a:rPr lang="en-US" dirty="0" smtClean="0"/>
              <a:t>aussian distribution (radius ~5-6 cm)</a:t>
            </a:r>
          </a:p>
          <a:p>
            <a:pPr lvl="1"/>
            <a:r>
              <a:rPr lang="en-US" dirty="0" smtClean="0"/>
              <a:t>The phase changes due to</a:t>
            </a:r>
          </a:p>
          <a:p>
            <a:pPr lvl="2"/>
            <a:r>
              <a:rPr lang="en-US" dirty="0" smtClean="0"/>
              <a:t>Surface displacement (</a:t>
            </a:r>
            <a:r>
              <a:rPr lang="en-US" b="1" dirty="0" smtClean="0">
                <a:solidFill>
                  <a:srgbClr val="FF0000"/>
                </a:solidFill>
              </a:rPr>
              <a:t>Brownian noise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Change in the material and layer properties: </a:t>
            </a:r>
            <a:br>
              <a:rPr lang="en-US" dirty="0" smtClean="0"/>
            </a:br>
            <a:r>
              <a:rPr lang="en-US" dirty="0" smtClean="0"/>
              <a:t>thermal expansion, change of refractive </a:t>
            </a:r>
            <a:br>
              <a:rPr lang="en-US" dirty="0" smtClean="0"/>
            </a:br>
            <a:r>
              <a:rPr lang="en-US" dirty="0" smtClean="0"/>
              <a:t>index with temperature (</a:t>
            </a:r>
            <a:r>
              <a:rPr lang="en-US" b="1" dirty="0" smtClean="0">
                <a:solidFill>
                  <a:srgbClr val="FF0000"/>
                </a:solidFill>
              </a:rPr>
              <a:t>Thermo-optic noise</a:t>
            </a:r>
            <a:r>
              <a:rPr lang="en-US" dirty="0" smtClean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6141207" y="3349783"/>
            <a:ext cx="2509623" cy="12196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415" y="1917654"/>
            <a:ext cx="2134784" cy="141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5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315" b="1917"/>
          <a:stretch/>
        </p:blipFill>
        <p:spPr>
          <a:xfrm>
            <a:off x="589421" y="851329"/>
            <a:ext cx="8025190" cy="56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3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Seismic (-related) noise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197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Coatings </a:t>
            </a:r>
            <a:r>
              <a:rPr lang="en-US" dirty="0"/>
              <a:t>B</a:t>
            </a:r>
            <a:r>
              <a:rPr lang="en-US" dirty="0" smtClean="0"/>
              <a:t>rownian noise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47" y="999143"/>
            <a:ext cx="627380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73" y="3087702"/>
            <a:ext cx="3708400" cy="927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26053" y="3072348"/>
            <a:ext cx="3717947" cy="3729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Silica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426053" y="3445298"/>
            <a:ext cx="3717947" cy="3729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err="1" smtClean="0"/>
              <a:t>Titania</a:t>
            </a:r>
            <a:r>
              <a:rPr lang="en-GB" dirty="0" smtClean="0"/>
              <a:t>-doped-</a:t>
            </a:r>
            <a:r>
              <a:rPr lang="en-GB" dirty="0" err="1" smtClean="0"/>
              <a:t>Tantala</a:t>
            </a:r>
            <a:r>
              <a:rPr lang="en-GB" dirty="0" smtClean="0"/>
              <a:t>*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426053" y="3828327"/>
            <a:ext cx="3717947" cy="3729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Silica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426053" y="4201277"/>
            <a:ext cx="3717947" cy="3729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err="1"/>
              <a:t>Titania</a:t>
            </a:r>
            <a:r>
              <a:rPr lang="en-GB" dirty="0"/>
              <a:t>-doped-</a:t>
            </a:r>
            <a:r>
              <a:rPr lang="en-GB" dirty="0" err="1"/>
              <a:t>Tantala</a:t>
            </a:r>
            <a:r>
              <a:rPr lang="en-GB" dirty="0" smtClean="0"/>
              <a:t>*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426053" y="4574227"/>
            <a:ext cx="3717947" cy="3729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Silica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426053" y="4947177"/>
            <a:ext cx="3717947" cy="3729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err="1"/>
              <a:t>Titania</a:t>
            </a:r>
            <a:r>
              <a:rPr lang="en-GB" dirty="0"/>
              <a:t>-doped-</a:t>
            </a:r>
            <a:r>
              <a:rPr lang="en-GB" dirty="0" err="1"/>
              <a:t>Tantala</a:t>
            </a:r>
            <a:r>
              <a:rPr lang="en-GB" dirty="0" smtClean="0"/>
              <a:t>*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426053" y="5330206"/>
            <a:ext cx="3717947" cy="15277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Substrate</a:t>
            </a:r>
            <a:endParaRPr lang="en-GB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563" y="4380327"/>
            <a:ext cx="30226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6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noise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98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Shot noise again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02366"/>
            <a:ext cx="8229600" cy="4525963"/>
          </a:xfrm>
        </p:spPr>
        <p:txBody>
          <a:bodyPr/>
          <a:lstStyle/>
          <a:p>
            <a:r>
              <a:rPr lang="en-US" dirty="0" smtClean="0"/>
              <a:t>Quantum nature of light: photons</a:t>
            </a:r>
          </a:p>
          <a:p>
            <a:r>
              <a:rPr lang="en-US" dirty="0" smtClean="0"/>
              <a:t>Measuring power = measuring the number of photons</a:t>
            </a:r>
          </a:p>
          <a:p>
            <a:pPr lvl="1"/>
            <a:r>
              <a:rPr lang="en-US" dirty="0" smtClean="0"/>
              <a:t>Poisson statistics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This is simplified description, useful only in very simple cases</a:t>
            </a:r>
          </a:p>
          <a:p>
            <a:r>
              <a:rPr lang="en-US" dirty="0" smtClean="0"/>
              <a:t>What is a good quantum description?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5" y="2228721"/>
            <a:ext cx="2466474" cy="937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09" y="2236534"/>
            <a:ext cx="2538219" cy="951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22" y="2374564"/>
            <a:ext cx="2553978" cy="6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783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Shot noise again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3" y="4449938"/>
            <a:ext cx="7228601" cy="10753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4" y="5317207"/>
            <a:ext cx="3005150" cy="1143751"/>
          </a:xfrm>
          <a:prstGeom prst="rect">
            <a:avLst/>
          </a:prstGeom>
        </p:spPr>
      </p:pic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457200" y="902366"/>
            <a:ext cx="8229600" cy="4525963"/>
          </a:xfrm>
        </p:spPr>
        <p:txBody>
          <a:bodyPr/>
          <a:lstStyle/>
          <a:p>
            <a:r>
              <a:rPr lang="en-US" dirty="0" smtClean="0"/>
              <a:t>Quantum nature of light: photons</a:t>
            </a:r>
          </a:p>
          <a:p>
            <a:r>
              <a:rPr lang="en-US" dirty="0" smtClean="0"/>
              <a:t>Measuring power = measuring the number of photons</a:t>
            </a:r>
          </a:p>
          <a:p>
            <a:pPr lvl="1"/>
            <a:r>
              <a:rPr lang="en-US" dirty="0" smtClean="0"/>
              <a:t>Poisson statistics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This is simplified description, useful only in very simple cases</a:t>
            </a:r>
          </a:p>
          <a:p>
            <a:r>
              <a:rPr lang="en-US" dirty="0" smtClean="0"/>
              <a:t>What is a good quantum description?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5" y="2228721"/>
            <a:ext cx="2466474" cy="9370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09" y="2236534"/>
            <a:ext cx="2538219" cy="951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22" y="2374564"/>
            <a:ext cx="2553978" cy="6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307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6" y="998621"/>
            <a:ext cx="5089358" cy="4525963"/>
          </a:xfrm>
        </p:spPr>
        <p:txBody>
          <a:bodyPr/>
          <a:lstStyle/>
          <a:p>
            <a:r>
              <a:rPr lang="en-US" dirty="0" smtClean="0"/>
              <a:t>Photons carry momentum: a laser </a:t>
            </a:r>
            <a:r>
              <a:rPr lang="en-US" smtClean="0"/>
              <a:t>beam exerts a force on a mirror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737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6" y="998621"/>
            <a:ext cx="5089358" cy="4525963"/>
          </a:xfrm>
        </p:spPr>
        <p:txBody>
          <a:bodyPr/>
          <a:lstStyle/>
          <a:p>
            <a:r>
              <a:rPr lang="en-US" dirty="0" smtClean="0"/>
              <a:t>Photons carry momentum: a laser </a:t>
            </a:r>
            <a:r>
              <a:rPr lang="en-US" smtClean="0"/>
              <a:t>beam exerts a force on a mirror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5" y="1932405"/>
            <a:ext cx="3999831" cy="960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53" y="1777862"/>
            <a:ext cx="4348747" cy="1044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6" y="3113464"/>
            <a:ext cx="2655637" cy="93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6" y="4248193"/>
            <a:ext cx="2846137" cy="105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61" y="2778588"/>
            <a:ext cx="6135039" cy="36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344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Quantum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8" y="986591"/>
            <a:ext cx="8229600" cy="553452"/>
          </a:xfrm>
        </p:spPr>
        <p:txBody>
          <a:bodyPr/>
          <a:lstStyle/>
          <a:p>
            <a:r>
              <a:rPr lang="en-US" dirty="0" smtClean="0"/>
              <a:t>Electromagnetic field in </a:t>
            </a:r>
            <a:r>
              <a:rPr lang="en-US" smtClean="0"/>
              <a:t>the Heisenberg picture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6208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" charset="0"/>
              </a:rPr>
              <a:t>PHYSICAL REVIEW D, VOLUME 64, 042006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8" y="1517468"/>
            <a:ext cx="56007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50" y="1643800"/>
            <a:ext cx="1003300" cy="69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0" y="745958"/>
            <a:ext cx="2089488" cy="2411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2" y="2342300"/>
            <a:ext cx="4096753" cy="20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782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Quantum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8" y="986591"/>
            <a:ext cx="8229600" cy="553452"/>
          </a:xfrm>
        </p:spPr>
        <p:txBody>
          <a:bodyPr/>
          <a:lstStyle/>
          <a:p>
            <a:r>
              <a:rPr lang="en-US" dirty="0" smtClean="0"/>
              <a:t>Electromagnetic field in </a:t>
            </a:r>
            <a:r>
              <a:rPr lang="en-US" smtClean="0"/>
              <a:t>the Heisenberg picture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6208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" charset="0"/>
              </a:rPr>
              <a:t>PHYSICAL REVIEW D, VOLUME 64, 042006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8" y="1517468"/>
            <a:ext cx="56007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50" y="1643800"/>
            <a:ext cx="1003300" cy="69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0" y="745958"/>
            <a:ext cx="2089488" cy="2411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2" y="2342300"/>
            <a:ext cx="4096753" cy="2052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6" y="4624501"/>
            <a:ext cx="3354805" cy="1145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4530711"/>
            <a:ext cx="53848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669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Quantum description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70" y="879793"/>
            <a:ext cx="5739265" cy="950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79" y="3491638"/>
            <a:ext cx="5358732" cy="986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758" y="1121382"/>
            <a:ext cx="1483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Quantum:</a:t>
            </a:r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Classical: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8758" y="3788382"/>
            <a:ext cx="1483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Quantum:</a:t>
            </a:r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Classical: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70" y="2303108"/>
            <a:ext cx="3817018" cy="323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370" y="4989842"/>
            <a:ext cx="4239126" cy="27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211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Quantum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79" y="1600200"/>
            <a:ext cx="8542421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Commutation relations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can treat the two quadrature as classical variable when propagating them</a:t>
            </a:r>
          </a:p>
          <a:p>
            <a:r>
              <a:rPr lang="en-US" dirty="0" smtClean="0"/>
              <a:t>But when we measure them (simultaneously, using a photodiode) we need to take into account the quantum commutation relations &gt; Heisenberg uncertainty &gt; quantum noise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0" y="2398963"/>
            <a:ext cx="3004982" cy="511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0" y="3099717"/>
            <a:ext cx="4232203" cy="55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50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noise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8304" y="1056190"/>
            <a:ext cx="8229600" cy="4525963"/>
          </a:xfrm>
        </p:spPr>
        <p:txBody>
          <a:bodyPr/>
          <a:lstStyle/>
          <a:p>
            <a:r>
              <a:rPr lang="en-US" dirty="0" smtClean="0"/>
              <a:t>Ground motion is way too large!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438"/>
            <a:ext cx="8877782" cy="532666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312081" y="4670418"/>
            <a:ext cx="1006998" cy="511132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063954" y="4674327"/>
            <a:ext cx="840128" cy="469740"/>
          </a:xfrm>
          <a:prstGeom prst="straightConnector1">
            <a:avLst/>
          </a:prstGeom>
          <a:ln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141069" y="3993098"/>
            <a:ext cx="24837" cy="865082"/>
          </a:xfrm>
          <a:prstGeom prst="straightConnector1">
            <a:avLst/>
          </a:prstGeom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75604" y="4858144"/>
            <a:ext cx="39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x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8966" y="4858522"/>
            <a:ext cx="39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3310" y="3479312"/>
            <a:ext cx="37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z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346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Quantum states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5009" y="842210"/>
            <a:ext cx="8446169" cy="3609474"/>
          </a:xfrm>
        </p:spPr>
        <p:txBody>
          <a:bodyPr>
            <a:normAutofit/>
          </a:bodyPr>
          <a:lstStyle/>
          <a:p>
            <a:r>
              <a:rPr lang="en-US" b="1" dirty="0" smtClean="0"/>
              <a:t>Vacuum state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Time domain representation of the electric field measurement: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36492"/>
            <a:ext cx="3606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TI8" charset="0"/>
              </a:rPr>
              <a:t>Living Rev. Relativity</a:t>
            </a:r>
            <a:r>
              <a:rPr lang="en-US" dirty="0">
                <a:latin typeface="CMR8" charset="0"/>
              </a:rPr>
              <a:t>, </a:t>
            </a:r>
            <a:r>
              <a:rPr lang="en-US" dirty="0" smtClean="0">
                <a:latin typeface="CMBX8" charset="0"/>
              </a:rPr>
              <a:t>15</a:t>
            </a:r>
            <a:r>
              <a:rPr lang="en-US" dirty="0">
                <a:latin typeface="CMR8" charset="0"/>
              </a:rPr>
              <a:t>, (2012), 5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742" y="801178"/>
            <a:ext cx="1504072" cy="587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005" y="842210"/>
            <a:ext cx="1940163" cy="729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3" y="2245523"/>
            <a:ext cx="3238500" cy="93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87" y="2245523"/>
            <a:ext cx="31369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05" y="3364155"/>
            <a:ext cx="1917700" cy="6022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89" y="3238333"/>
            <a:ext cx="2224466" cy="457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53" y="3743425"/>
            <a:ext cx="2191753" cy="4170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34" y="3255279"/>
            <a:ext cx="2009574" cy="9753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/>
          <a:stretch/>
        </p:blipFill>
        <p:spPr>
          <a:xfrm>
            <a:off x="405041" y="4246330"/>
            <a:ext cx="7841291" cy="227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86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Quantum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4559"/>
            <a:ext cx="8229600" cy="565484"/>
          </a:xfrm>
        </p:spPr>
        <p:txBody>
          <a:bodyPr/>
          <a:lstStyle/>
          <a:p>
            <a:r>
              <a:rPr lang="en-US" dirty="0" smtClean="0"/>
              <a:t>Coherent states: that’s what a laser would produce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" y="1418971"/>
            <a:ext cx="3558005" cy="664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5" t="1086"/>
          <a:stretch/>
        </p:blipFill>
        <p:spPr>
          <a:xfrm>
            <a:off x="175794" y="2950412"/>
            <a:ext cx="4188326" cy="464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79"/>
          <a:stretch/>
        </p:blipFill>
        <p:spPr>
          <a:xfrm>
            <a:off x="203200" y="2251910"/>
            <a:ext cx="416092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5"/>
          <a:stretch/>
        </p:blipFill>
        <p:spPr>
          <a:xfrm>
            <a:off x="4627480" y="2099510"/>
            <a:ext cx="4059320" cy="77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9"/>
          <a:stretch/>
        </p:blipFill>
        <p:spPr>
          <a:xfrm>
            <a:off x="4717047" y="2751130"/>
            <a:ext cx="4068345" cy="774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9265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288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vacuum enters in the interferometer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253" y="742030"/>
            <a:ext cx="6444444" cy="48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55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pressure induces correlations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1" y="1032217"/>
            <a:ext cx="3571489" cy="217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616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pressure induces correlations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1" y="1032217"/>
            <a:ext cx="3571489" cy="2175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177" y="1269529"/>
            <a:ext cx="4122048" cy="729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994" y="3714737"/>
            <a:ext cx="6721231" cy="725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177" y="2223221"/>
            <a:ext cx="1498898" cy="653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731" y="4807627"/>
            <a:ext cx="2380273" cy="11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200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Phase rotation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737" y="742030"/>
            <a:ext cx="5878960" cy="44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514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Squeezed states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21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Squeezed vacuum for an interferometer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737" y="742030"/>
            <a:ext cx="5878960" cy="44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539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generate squeezed states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00" y="1363943"/>
            <a:ext cx="2664135" cy="91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26"/>
          <a:stretch/>
        </p:blipFill>
        <p:spPr>
          <a:xfrm>
            <a:off x="5223950" y="1127349"/>
            <a:ext cx="2940342" cy="46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138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generate squeezed states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00" y="1363943"/>
            <a:ext cx="2664135" cy="91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26"/>
          <a:stretch/>
        </p:blipFill>
        <p:spPr>
          <a:xfrm>
            <a:off x="5223950" y="1127349"/>
            <a:ext cx="2940342" cy="46762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21002" y="6364329"/>
            <a:ext cx="3222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	arXiv:1206.2527 [quant-</a:t>
            </a:r>
            <a:r>
              <a:rPr lang="en-US" dirty="0" err="1"/>
              <a:t>ph</a:t>
            </a:r>
            <a:r>
              <a:rPr lang="en-US" dirty="0"/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96" y="2530837"/>
            <a:ext cx="4952154" cy="2783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0" y="5565841"/>
            <a:ext cx="5156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83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Passive isolation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902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generate squeezed states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21002" y="6364329"/>
            <a:ext cx="3222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	arXiv:1206.2527 [quant-</a:t>
            </a:r>
            <a:r>
              <a:rPr lang="en-US" dirty="0" err="1"/>
              <a:t>ph</a:t>
            </a:r>
            <a:r>
              <a:rPr lang="en-US" dirty="0"/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96" y="1139609"/>
            <a:ext cx="3385804" cy="1902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014"/>
            <a:ext cx="3710166" cy="6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75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 linear Optical Parametric Amplifier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00" y="731893"/>
            <a:ext cx="7088653" cy="61261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85243" y="6372544"/>
            <a:ext cx="3076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rgbClr val="7F7F7F"/>
                </a:solidFill>
                <a:latin typeface="Times" charset="0"/>
              </a:rPr>
              <a:t>arXiv:1206.2527v3 [</a:t>
            </a:r>
            <a:r>
              <a:rPr lang="pt-BR" dirty="0" err="1">
                <a:solidFill>
                  <a:srgbClr val="7F7F7F"/>
                </a:solidFill>
                <a:latin typeface="Times" charset="0"/>
              </a:rPr>
              <a:t>quant-ph</a:t>
            </a:r>
            <a:r>
              <a:rPr lang="pt-BR" dirty="0">
                <a:solidFill>
                  <a:srgbClr val="7F7F7F"/>
                </a:solidFill>
                <a:latin typeface="Times" charset="0"/>
              </a:rPr>
              <a:t>]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6610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Squeezing for real: GEO 600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3840" y="6375532"/>
            <a:ext cx="441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arial" charset="0"/>
              </a:rPr>
              <a:t>Phys.Rev.Lett. 110 (2013) no.18, 181101 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1" y="774155"/>
            <a:ext cx="7713100" cy="557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12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Squeezing </a:t>
            </a:r>
            <a:r>
              <a:rPr lang="en-US" smtClean="0"/>
              <a:t>for real: GEO 600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3840" y="6375532"/>
            <a:ext cx="441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arial" charset="0"/>
              </a:rPr>
              <a:t>Phys.Rev.Lett. 110 (2013) no.18, 181101 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1" y="774155"/>
            <a:ext cx="7713100" cy="5578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00" y="1058779"/>
            <a:ext cx="3747090" cy="27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639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Squeezing for real: </a:t>
            </a:r>
            <a:r>
              <a:rPr lang="en-US" dirty="0" err="1" smtClean="0"/>
              <a:t>eLIGO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88668"/>
            <a:ext cx="6184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222222"/>
                </a:solidFill>
                <a:latin typeface="Source Sans Pro" charset="0"/>
              </a:rPr>
              <a:t>Nature Photonics</a:t>
            </a:r>
            <a:r>
              <a:rPr lang="en-US">
                <a:solidFill>
                  <a:srgbClr val="222222"/>
                </a:solidFill>
                <a:latin typeface="Source Sans Pro" charset="0"/>
              </a:rPr>
              <a:t> </a:t>
            </a:r>
            <a:r>
              <a:rPr lang="en-US" b="1">
                <a:solidFill>
                  <a:srgbClr val="222222"/>
                </a:solidFill>
                <a:latin typeface="Source Sans Pro" charset="0"/>
              </a:rPr>
              <a:t>volume 7</a:t>
            </a:r>
            <a:r>
              <a:rPr lang="en-US">
                <a:solidFill>
                  <a:srgbClr val="222222"/>
                </a:solidFill>
                <a:latin typeface="Source Sans Pro" charset="0"/>
              </a:rPr>
              <a:t>, pages 613–619 (2013)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1" y="738840"/>
            <a:ext cx="7550056" cy="579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052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time</a:t>
            </a:r>
            <a:r>
              <a:rPr lang="mr-IN" smtClean="0"/>
              <a:t>…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41986" y="3694881"/>
            <a:ext cx="5289631" cy="2997843"/>
            <a:chOff x="3723243" y="3710875"/>
            <a:chExt cx="5289631" cy="2997843"/>
          </a:xfrm>
        </p:grpSpPr>
        <p:sp>
          <p:nvSpPr>
            <p:cNvPr id="6" name="Rounded Rectangle 5"/>
            <p:cNvSpPr/>
            <p:nvPr/>
          </p:nvSpPr>
          <p:spPr>
            <a:xfrm>
              <a:off x="3723243" y="3710875"/>
              <a:ext cx="5289631" cy="2997843"/>
            </a:xfrm>
            <a:prstGeom prst="roundRect">
              <a:avLst>
                <a:gd name="adj" fmla="val 701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66311" y="5030388"/>
              <a:ext cx="490766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Gabriele Vajente</a:t>
              </a:r>
            </a:p>
            <a:p>
              <a:r>
                <a:rPr lang="en-US" dirty="0" smtClean="0"/>
                <a:t>LIGO Laboratory California Institute of Technology</a:t>
              </a:r>
            </a:p>
            <a:p>
              <a:r>
                <a:rPr lang="en-US" dirty="0" smtClean="0"/>
                <a:t>1200 E. California Blvd.</a:t>
              </a:r>
            </a:p>
            <a:p>
              <a:r>
                <a:rPr lang="en-US" dirty="0" smtClean="0"/>
                <a:t>Pasadena (CA) 91125 </a:t>
              </a:r>
              <a:r>
                <a:rPr lang="mr-IN" dirty="0" smtClean="0"/>
                <a:t>–</a:t>
              </a:r>
              <a:r>
                <a:rPr lang="en-US" dirty="0" smtClean="0"/>
                <a:t> USA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vajente@caltech.edu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22658" b="23312"/>
            <a:stretch/>
          </p:blipFill>
          <p:spPr>
            <a:xfrm>
              <a:off x="4072099" y="3953942"/>
              <a:ext cx="1385729" cy="96892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8299" y="3953942"/>
              <a:ext cx="968927" cy="968927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9315" b="1917"/>
          <a:stretch/>
        </p:blipFill>
        <p:spPr>
          <a:xfrm>
            <a:off x="3488789" y="903145"/>
            <a:ext cx="5655212" cy="40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93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Passive isolation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044" y="1709059"/>
            <a:ext cx="4230831" cy="994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069" y="1910135"/>
            <a:ext cx="1148842" cy="662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045" y="856834"/>
            <a:ext cx="4716879" cy="662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7" y="897172"/>
            <a:ext cx="1766949" cy="3927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698" y="2792186"/>
            <a:ext cx="6505302" cy="40658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40840" y="3234476"/>
            <a:ext cx="117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= 1 m</a:t>
            </a:r>
          </a:p>
          <a:p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 = 0.5 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4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LIGO: quadruple suspension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5" y="1009402"/>
            <a:ext cx="4734251" cy="4756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2"/>
          <a:stretch/>
        </p:blipFill>
        <p:spPr>
          <a:xfrm>
            <a:off x="4571999" y="688769"/>
            <a:ext cx="3334161" cy="5626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700" y="3032384"/>
            <a:ext cx="21463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57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LIGO</Template>
  <TotalTime>2806</TotalTime>
  <Words>778</Words>
  <Application>Microsoft Macintosh PowerPoint</Application>
  <PresentationFormat>On-screen Show (4:3)</PresentationFormat>
  <Paragraphs>196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9" baseType="lpstr">
      <vt:lpstr>Arial</vt:lpstr>
      <vt:lpstr>Arial</vt:lpstr>
      <vt:lpstr>ArialMT</vt:lpstr>
      <vt:lpstr>Calibri</vt:lpstr>
      <vt:lpstr>CMBX8</vt:lpstr>
      <vt:lpstr>CMR8</vt:lpstr>
      <vt:lpstr>CMTI8</vt:lpstr>
      <vt:lpstr>franklin-gothic-urw</vt:lpstr>
      <vt:lpstr>Mangal</vt:lpstr>
      <vt:lpstr>Source Sans Pro</vt:lpstr>
      <vt:lpstr>Times</vt:lpstr>
      <vt:lpstr>TimesNewRomanPS</vt:lpstr>
      <vt:lpstr>TimesNewRomanPSMT</vt:lpstr>
      <vt:lpstr>Office Theme</vt:lpstr>
      <vt:lpstr>Gravitational Waves: Experimental Techniques</vt:lpstr>
      <vt:lpstr>Outline</vt:lpstr>
      <vt:lpstr>Fundamental Noise sources</vt:lpstr>
      <vt:lpstr>Advanced LIGO design</vt:lpstr>
      <vt:lpstr>Seismic (-related) noise</vt:lpstr>
      <vt:lpstr>Seismic noise</vt:lpstr>
      <vt:lpstr>Passive isolation</vt:lpstr>
      <vt:lpstr>Passive isolation</vt:lpstr>
      <vt:lpstr>Advanced LIGO: quadruple suspension</vt:lpstr>
      <vt:lpstr>Advanced LIGO: quadruple suspension</vt:lpstr>
      <vt:lpstr>But…</vt:lpstr>
      <vt:lpstr>Active isolation</vt:lpstr>
      <vt:lpstr>Active isolation</vt:lpstr>
      <vt:lpstr>Control systems and sensor noise</vt:lpstr>
      <vt:lpstr>Control systems and sensor noise</vt:lpstr>
      <vt:lpstr>Active isolation</vt:lpstr>
      <vt:lpstr>Active isolation</vt:lpstr>
      <vt:lpstr>Advanced Virgo: Superattenuator</vt:lpstr>
      <vt:lpstr>Inverted pendulum</vt:lpstr>
      <vt:lpstr>Inverted pendulum</vt:lpstr>
      <vt:lpstr>Advanced Virgo: Superattenuator</vt:lpstr>
      <vt:lpstr>Newtonian noise</vt:lpstr>
      <vt:lpstr>Newtonian noise</vt:lpstr>
      <vt:lpstr>Thermal noise</vt:lpstr>
      <vt:lpstr>Thermal noise</vt:lpstr>
      <vt:lpstr>Friction</vt:lpstr>
      <vt:lpstr>Friction</vt:lpstr>
      <vt:lpstr>Friction</vt:lpstr>
      <vt:lpstr>Friction</vt:lpstr>
      <vt:lpstr>Thermal motion</vt:lpstr>
      <vt:lpstr>Thermal motion</vt:lpstr>
      <vt:lpstr>Thermal motion</vt:lpstr>
      <vt:lpstr>Thermal motion</vt:lpstr>
      <vt:lpstr>Thermal noise in a pendulum</vt:lpstr>
      <vt:lpstr>Fluctuation dissipation theorem</vt:lpstr>
      <vt:lpstr>Fluctuation dissipation theorem</vt:lpstr>
      <vt:lpstr>Structural damping</vt:lpstr>
      <vt:lpstr>Structural damping</vt:lpstr>
      <vt:lpstr>Structural damping</vt:lpstr>
      <vt:lpstr>Structural vs Viscous</vt:lpstr>
      <vt:lpstr>Sources of thermal noise</vt:lpstr>
      <vt:lpstr>Sources of thermal noise</vt:lpstr>
      <vt:lpstr>Coatings</vt:lpstr>
      <vt:lpstr>Coatings</vt:lpstr>
      <vt:lpstr>Coatings</vt:lpstr>
      <vt:lpstr>Coatings</vt:lpstr>
      <vt:lpstr>Multi layer coatings</vt:lpstr>
      <vt:lpstr>Thermal noise in coatings</vt:lpstr>
      <vt:lpstr>PowerPoint Presentation</vt:lpstr>
      <vt:lpstr>Coatings Brownian noise</vt:lpstr>
      <vt:lpstr>Quantum noise</vt:lpstr>
      <vt:lpstr>Shot noise again</vt:lpstr>
      <vt:lpstr>Shot noise again</vt:lpstr>
      <vt:lpstr>Radiation pressure</vt:lpstr>
      <vt:lpstr>Radiation pressure</vt:lpstr>
      <vt:lpstr>Quantum description</vt:lpstr>
      <vt:lpstr>Quantum description</vt:lpstr>
      <vt:lpstr>Quantum description</vt:lpstr>
      <vt:lpstr>Quantum Description</vt:lpstr>
      <vt:lpstr>Quantum states</vt:lpstr>
      <vt:lpstr>Quantum states</vt:lpstr>
      <vt:lpstr>How vacuum enters in the interferometer</vt:lpstr>
      <vt:lpstr>Radiation pressure induces correlations</vt:lpstr>
      <vt:lpstr>Radiation pressure induces correlations</vt:lpstr>
      <vt:lpstr>Phase rotation</vt:lpstr>
      <vt:lpstr>Squeezed states</vt:lpstr>
      <vt:lpstr>Squeezed vacuum for an interferometer</vt:lpstr>
      <vt:lpstr>How to generate squeezed states</vt:lpstr>
      <vt:lpstr>How to generate squeezed states</vt:lpstr>
      <vt:lpstr>How to generate squeezed states</vt:lpstr>
      <vt:lpstr>Non linear Optical Parametric Amplifier</vt:lpstr>
      <vt:lpstr>Squeezing for real: GEO 600</vt:lpstr>
      <vt:lpstr>Squeezing for real: GEO 600</vt:lpstr>
      <vt:lpstr>Squeezing for real: eLIGO</vt:lpstr>
      <vt:lpstr>Next time…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Waves: Experimental Techniques</dc:title>
  <dc:creator>Microsoft Office User</dc:creator>
  <cp:lastModifiedBy>Microsoft Office User</cp:lastModifiedBy>
  <cp:revision>96</cp:revision>
  <cp:lastPrinted>2018-07-16T22:50:39Z</cp:lastPrinted>
  <dcterms:created xsi:type="dcterms:W3CDTF">2018-07-05T15:48:08Z</dcterms:created>
  <dcterms:modified xsi:type="dcterms:W3CDTF">2018-07-19T23:40:06Z</dcterms:modified>
</cp:coreProperties>
</file>